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Zuume Rough Bold" charset="1" panose="00000800000000000000"/>
      <p:regular r:id="rId12"/>
    </p:embeddedFont>
    <p:embeddedFont>
      <p:font typeface="Open Sans Bold" charset="1" panose="00000000000000000000"/>
      <p:regular r:id="rId13"/>
    </p:embeddedFont>
    <p:embeddedFont>
      <p:font typeface="Open Sans"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6.pn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jpe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6.pn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23.jpeg" Type="http://schemas.openxmlformats.org/officeDocument/2006/relationships/image"/><Relationship Id="rId12" Target="../media/image24.jpeg" Type="http://schemas.openxmlformats.org/officeDocument/2006/relationships/image"/><Relationship Id="rId13" Target="../media/image7.png" Type="http://schemas.openxmlformats.org/officeDocument/2006/relationships/image"/><Relationship Id="rId14" Target="../media/image8.png" Type="http://schemas.openxmlformats.org/officeDocument/2006/relationships/image"/><Relationship Id="rId15" Target="../media/image9.png" Type="http://schemas.openxmlformats.org/officeDocument/2006/relationships/image"/><Relationship Id="rId16" Target="../media/image6.pn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9.jpeg" Type="http://schemas.openxmlformats.org/officeDocument/2006/relationships/image"/><Relationship Id="rId8" Target="../media/image20.jpeg" Type="http://schemas.openxmlformats.org/officeDocument/2006/relationships/image"/><Relationship Id="rId9" Target="../media/image2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974503"/>
            <a:ext cx="16230600" cy="5448300"/>
          </a:xfrm>
          <a:prstGeom prst="rect">
            <a:avLst/>
          </a:prstGeom>
        </p:spPr>
        <p:txBody>
          <a:bodyPr anchor="t" rtlCol="false" tIns="0" lIns="0" bIns="0" rIns="0">
            <a:spAutoFit/>
          </a:bodyPr>
          <a:lstStyle/>
          <a:p>
            <a:pPr algn="ctr">
              <a:lnSpc>
                <a:spcPts val="42000"/>
              </a:lnSpc>
              <a:spcBef>
                <a:spcPct val="0"/>
              </a:spcBef>
            </a:pPr>
            <a:r>
              <a:rPr lang="en-US" sz="30000">
                <a:solidFill>
                  <a:srgbClr val="FFFFFF"/>
                </a:solidFill>
                <a:latin typeface="Zuume Rough Bold"/>
                <a:ea typeface="Zuume Rough Bold"/>
                <a:cs typeface="Zuume Rough Bold"/>
                <a:sym typeface="Zuume Rough Bold"/>
              </a:rPr>
              <a:t>MENUMASTER</a:t>
            </a:r>
          </a:p>
        </p:txBody>
      </p:sp>
      <p:sp>
        <p:nvSpPr>
          <p:cNvPr name="Freeform 7" id="7"/>
          <p:cNvSpPr/>
          <p:nvPr/>
        </p:nvSpPr>
        <p:spPr>
          <a:xfrm flipH="false" flipV="false" rot="0">
            <a:off x="6168191" y="3643214"/>
            <a:ext cx="1210184" cy="4454664"/>
          </a:xfrm>
          <a:custGeom>
            <a:avLst/>
            <a:gdLst/>
            <a:ahLst/>
            <a:cxnLst/>
            <a:rect r="r" b="b" t="t" l="l"/>
            <a:pathLst>
              <a:path h="4454664" w="1210184">
                <a:moveTo>
                  <a:pt x="0" y="0"/>
                </a:moveTo>
                <a:lnTo>
                  <a:pt x="1210184" y="0"/>
                </a:lnTo>
                <a:lnTo>
                  <a:pt x="1210184" y="4454664"/>
                </a:lnTo>
                <a:lnTo>
                  <a:pt x="0" y="4454664"/>
                </a:lnTo>
                <a:lnTo>
                  <a:pt x="0" y="0"/>
                </a:lnTo>
                <a:close/>
              </a:path>
            </a:pathLst>
          </a:custGeom>
          <a:blipFill>
            <a:blip r:embed="rId3"/>
            <a:stretch>
              <a:fillRect l="0" t="0" r="0" b="0"/>
            </a:stretch>
          </a:blipFill>
        </p:spPr>
      </p:sp>
      <p:sp>
        <p:nvSpPr>
          <p:cNvPr name="Freeform 8" id="8"/>
          <p:cNvSpPr/>
          <p:nvPr/>
        </p:nvSpPr>
        <p:spPr>
          <a:xfrm flipH="false" flipV="false" rot="2000984">
            <a:off x="12538417" y="5030661"/>
            <a:ext cx="2229585" cy="6439233"/>
          </a:xfrm>
          <a:custGeom>
            <a:avLst/>
            <a:gdLst/>
            <a:ahLst/>
            <a:cxnLst/>
            <a:rect r="r" b="b" t="t" l="l"/>
            <a:pathLst>
              <a:path h="6439233" w="2229585">
                <a:moveTo>
                  <a:pt x="0" y="0"/>
                </a:moveTo>
                <a:lnTo>
                  <a:pt x="2229585" y="0"/>
                </a:lnTo>
                <a:lnTo>
                  <a:pt x="2229585" y="6439233"/>
                </a:lnTo>
                <a:lnTo>
                  <a:pt x="0" y="6439233"/>
                </a:lnTo>
                <a:lnTo>
                  <a:pt x="0" y="0"/>
                </a:lnTo>
                <a:close/>
              </a:path>
            </a:pathLst>
          </a:custGeom>
          <a:blipFill>
            <a:blip r:embed="rId4"/>
            <a:stretch>
              <a:fillRect l="0" t="0" r="0" b="0"/>
            </a:stretch>
          </a:blipFill>
        </p:spPr>
      </p:sp>
      <p:sp>
        <p:nvSpPr>
          <p:cNvPr name="Freeform 9" id="9"/>
          <p:cNvSpPr/>
          <p:nvPr/>
        </p:nvSpPr>
        <p:spPr>
          <a:xfrm flipH="true" flipV="false" rot="-2700000">
            <a:off x="3368845" y="4793252"/>
            <a:ext cx="2229585" cy="6439233"/>
          </a:xfrm>
          <a:custGeom>
            <a:avLst/>
            <a:gdLst/>
            <a:ahLst/>
            <a:cxnLst/>
            <a:rect r="r" b="b" t="t" l="l"/>
            <a:pathLst>
              <a:path h="6439233" w="2229585">
                <a:moveTo>
                  <a:pt x="2229584" y="0"/>
                </a:moveTo>
                <a:lnTo>
                  <a:pt x="0" y="0"/>
                </a:lnTo>
                <a:lnTo>
                  <a:pt x="0" y="6439234"/>
                </a:lnTo>
                <a:lnTo>
                  <a:pt x="2229584" y="6439234"/>
                </a:lnTo>
                <a:lnTo>
                  <a:pt x="2229584" y="0"/>
                </a:lnTo>
                <a:close/>
              </a:path>
            </a:pathLst>
          </a:custGeom>
          <a:blipFill>
            <a:blip r:embed="rId4"/>
            <a:stretch>
              <a:fillRect l="0" t="0" r="0" b="0"/>
            </a:stretch>
          </a:blipFill>
        </p:spPr>
      </p:sp>
      <p:sp>
        <p:nvSpPr>
          <p:cNvPr name="Freeform 10" id="10"/>
          <p:cNvSpPr/>
          <p:nvPr/>
        </p:nvSpPr>
        <p:spPr>
          <a:xfrm flipH="true" flipV="false" rot="0">
            <a:off x="10802646" y="3795614"/>
            <a:ext cx="1210184" cy="4454664"/>
          </a:xfrm>
          <a:custGeom>
            <a:avLst/>
            <a:gdLst/>
            <a:ahLst/>
            <a:cxnLst/>
            <a:rect r="r" b="b" t="t" l="l"/>
            <a:pathLst>
              <a:path h="4454664" w="1210184">
                <a:moveTo>
                  <a:pt x="1210184" y="0"/>
                </a:moveTo>
                <a:lnTo>
                  <a:pt x="0" y="0"/>
                </a:lnTo>
                <a:lnTo>
                  <a:pt x="0" y="4454664"/>
                </a:lnTo>
                <a:lnTo>
                  <a:pt x="1210184" y="4454664"/>
                </a:lnTo>
                <a:lnTo>
                  <a:pt x="1210184" y="0"/>
                </a:lnTo>
                <a:close/>
              </a:path>
            </a:pathLst>
          </a:custGeom>
          <a:blipFill>
            <a:blip r:embed="rId3"/>
            <a:stretch>
              <a:fillRect l="0" t="0" r="0" b="0"/>
            </a:stretch>
          </a:blipFill>
        </p:spPr>
      </p:sp>
      <p:sp>
        <p:nvSpPr>
          <p:cNvPr name="Freeform 11" id="11"/>
          <p:cNvSpPr/>
          <p:nvPr/>
        </p:nvSpPr>
        <p:spPr>
          <a:xfrm flipH="false" flipV="false" rot="0">
            <a:off x="4707424" y="5175741"/>
            <a:ext cx="8821695" cy="5440046"/>
          </a:xfrm>
          <a:custGeom>
            <a:avLst/>
            <a:gdLst/>
            <a:ahLst/>
            <a:cxnLst/>
            <a:rect r="r" b="b" t="t" l="l"/>
            <a:pathLst>
              <a:path h="5440046" w="8821695">
                <a:moveTo>
                  <a:pt x="0" y="0"/>
                </a:moveTo>
                <a:lnTo>
                  <a:pt x="8821695" y="0"/>
                </a:lnTo>
                <a:lnTo>
                  <a:pt x="8821695" y="5440045"/>
                </a:lnTo>
                <a:lnTo>
                  <a:pt x="0" y="5440045"/>
                </a:lnTo>
                <a:lnTo>
                  <a:pt x="0" y="0"/>
                </a:lnTo>
                <a:close/>
              </a:path>
            </a:pathLst>
          </a:custGeom>
          <a:blipFill>
            <a:blip r:embed="rId5"/>
            <a:stretch>
              <a:fillRect l="0" t="0" r="0" b="0"/>
            </a:stretch>
          </a:blipFill>
        </p:spPr>
      </p:sp>
      <p:sp>
        <p:nvSpPr>
          <p:cNvPr name="Freeform 12" id="12"/>
          <p:cNvSpPr/>
          <p:nvPr/>
        </p:nvSpPr>
        <p:spPr>
          <a:xfrm flipH="false" flipV="false" rot="0">
            <a:off x="3686907" y="3795614"/>
            <a:ext cx="2338769" cy="3841921"/>
          </a:xfrm>
          <a:custGeom>
            <a:avLst/>
            <a:gdLst/>
            <a:ahLst/>
            <a:cxnLst/>
            <a:rect r="r" b="b" t="t" l="l"/>
            <a:pathLst>
              <a:path h="3841921" w="2338769">
                <a:moveTo>
                  <a:pt x="0" y="0"/>
                </a:moveTo>
                <a:lnTo>
                  <a:pt x="2338769" y="0"/>
                </a:lnTo>
                <a:lnTo>
                  <a:pt x="2338769" y="3841920"/>
                </a:lnTo>
                <a:lnTo>
                  <a:pt x="0" y="3841920"/>
                </a:lnTo>
                <a:lnTo>
                  <a:pt x="0" y="0"/>
                </a:lnTo>
                <a:close/>
              </a:path>
            </a:pathLst>
          </a:custGeom>
          <a:blipFill>
            <a:blip r:embed="rId6"/>
            <a:stretch>
              <a:fillRect l="0" t="0" r="0" b="0"/>
            </a:stretch>
          </a:blipFill>
        </p:spPr>
      </p:sp>
      <p:sp>
        <p:nvSpPr>
          <p:cNvPr name="Freeform 13" id="13"/>
          <p:cNvSpPr/>
          <p:nvPr/>
        </p:nvSpPr>
        <p:spPr>
          <a:xfrm flipH="true" flipV="false" rot="0">
            <a:off x="12099205" y="3494458"/>
            <a:ext cx="2338769" cy="3841921"/>
          </a:xfrm>
          <a:custGeom>
            <a:avLst/>
            <a:gdLst/>
            <a:ahLst/>
            <a:cxnLst/>
            <a:rect r="r" b="b" t="t" l="l"/>
            <a:pathLst>
              <a:path h="3841921" w="2338769">
                <a:moveTo>
                  <a:pt x="2338769" y="0"/>
                </a:moveTo>
                <a:lnTo>
                  <a:pt x="0" y="0"/>
                </a:lnTo>
                <a:lnTo>
                  <a:pt x="0" y="3841920"/>
                </a:lnTo>
                <a:lnTo>
                  <a:pt x="2338769" y="3841920"/>
                </a:lnTo>
                <a:lnTo>
                  <a:pt x="2338769" y="0"/>
                </a:lnTo>
                <a:close/>
              </a:path>
            </a:pathLst>
          </a:custGeom>
          <a:blipFill>
            <a:blip r:embed="rId6"/>
            <a:stretch>
              <a:fillRect l="0" t="0" r="0" b="0"/>
            </a:stretch>
          </a:blipFill>
        </p:spPr>
      </p:sp>
      <p:sp>
        <p:nvSpPr>
          <p:cNvPr name="Freeform 14" id="14"/>
          <p:cNvSpPr/>
          <p:nvPr/>
        </p:nvSpPr>
        <p:spPr>
          <a:xfrm flipH="false" flipV="false" rot="0">
            <a:off x="-674392" y="5061537"/>
            <a:ext cx="2361048" cy="2098382"/>
          </a:xfrm>
          <a:custGeom>
            <a:avLst/>
            <a:gdLst/>
            <a:ahLst/>
            <a:cxnLst/>
            <a:rect r="r" b="b" t="t" l="l"/>
            <a:pathLst>
              <a:path h="2098382" w="2361048">
                <a:moveTo>
                  <a:pt x="0" y="0"/>
                </a:moveTo>
                <a:lnTo>
                  <a:pt x="2361049" y="0"/>
                </a:lnTo>
                <a:lnTo>
                  <a:pt x="2361049" y="2098381"/>
                </a:lnTo>
                <a:lnTo>
                  <a:pt x="0" y="2098381"/>
                </a:lnTo>
                <a:lnTo>
                  <a:pt x="0" y="0"/>
                </a:lnTo>
                <a:close/>
              </a:path>
            </a:pathLst>
          </a:custGeom>
          <a:blipFill>
            <a:blip r:embed="rId7"/>
            <a:stretch>
              <a:fillRect l="0" t="0" r="0" b="0"/>
            </a:stretch>
          </a:blipFill>
        </p:spPr>
      </p:sp>
      <p:sp>
        <p:nvSpPr>
          <p:cNvPr name="Freeform 15" id="15"/>
          <p:cNvSpPr/>
          <p:nvPr/>
        </p:nvSpPr>
        <p:spPr>
          <a:xfrm flipH="true" flipV="true" rot="-5268951">
            <a:off x="16002181" y="4514781"/>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8"/>
            <a:stretch>
              <a:fillRect l="0" t="0" r="0" b="0"/>
            </a:stretch>
          </a:blipFill>
        </p:spPr>
      </p:sp>
      <p:sp>
        <p:nvSpPr>
          <p:cNvPr name="Freeform 16" id="16"/>
          <p:cNvSpPr/>
          <p:nvPr/>
        </p:nvSpPr>
        <p:spPr>
          <a:xfrm flipH="false" flipV="false" rot="0">
            <a:off x="1128670" y="1850803"/>
            <a:ext cx="937279" cy="939236"/>
          </a:xfrm>
          <a:custGeom>
            <a:avLst/>
            <a:gdLst/>
            <a:ahLst/>
            <a:cxnLst/>
            <a:rect r="r" b="b" t="t" l="l"/>
            <a:pathLst>
              <a:path h="939236" w="937279">
                <a:moveTo>
                  <a:pt x="0" y="0"/>
                </a:moveTo>
                <a:lnTo>
                  <a:pt x="937279" y="0"/>
                </a:lnTo>
                <a:lnTo>
                  <a:pt x="937279" y="939237"/>
                </a:lnTo>
                <a:lnTo>
                  <a:pt x="0" y="939237"/>
                </a:lnTo>
                <a:lnTo>
                  <a:pt x="0" y="0"/>
                </a:lnTo>
                <a:close/>
              </a:path>
            </a:pathLst>
          </a:custGeom>
          <a:blipFill>
            <a:blip r:embed="rId9"/>
            <a:stretch>
              <a:fillRect l="0" t="0" r="0" b="0"/>
            </a:stretch>
          </a:blipFill>
        </p:spPr>
      </p:sp>
      <p:sp>
        <p:nvSpPr>
          <p:cNvPr name="Freeform 17" id="17"/>
          <p:cNvSpPr/>
          <p:nvPr/>
        </p:nvSpPr>
        <p:spPr>
          <a:xfrm flipH="true" flipV="false" rot="0">
            <a:off x="15102531" y="7895764"/>
            <a:ext cx="1251877" cy="1254491"/>
          </a:xfrm>
          <a:custGeom>
            <a:avLst/>
            <a:gdLst/>
            <a:ahLst/>
            <a:cxnLst/>
            <a:rect r="r" b="b" t="t" l="l"/>
            <a:pathLst>
              <a:path h="1254491" w="1251877">
                <a:moveTo>
                  <a:pt x="1251877" y="0"/>
                </a:moveTo>
                <a:lnTo>
                  <a:pt x="0" y="0"/>
                </a:lnTo>
                <a:lnTo>
                  <a:pt x="0" y="1254490"/>
                </a:lnTo>
                <a:lnTo>
                  <a:pt x="1251877" y="1254490"/>
                </a:lnTo>
                <a:lnTo>
                  <a:pt x="1251877" y="0"/>
                </a:lnTo>
                <a:close/>
              </a:path>
            </a:pathLst>
          </a:custGeom>
          <a:blipFill>
            <a:blip r:embed="rId9"/>
            <a:stretch>
              <a:fillRect l="0" t="0" r="0" b="0"/>
            </a:stretch>
          </a:blipFill>
        </p:spPr>
      </p:sp>
      <p:sp>
        <p:nvSpPr>
          <p:cNvPr name="Freeform 18" id="18"/>
          <p:cNvSpPr/>
          <p:nvPr/>
        </p:nvSpPr>
        <p:spPr>
          <a:xfrm flipH="false" flipV="false" rot="-5571063">
            <a:off x="15770799" y="1798865"/>
            <a:ext cx="1738738" cy="1859613"/>
          </a:xfrm>
          <a:custGeom>
            <a:avLst/>
            <a:gdLst/>
            <a:ahLst/>
            <a:cxnLst/>
            <a:rect r="r" b="b" t="t" l="l"/>
            <a:pathLst>
              <a:path h="1859613" w="1738738">
                <a:moveTo>
                  <a:pt x="0" y="0"/>
                </a:moveTo>
                <a:lnTo>
                  <a:pt x="1738738" y="0"/>
                </a:lnTo>
                <a:lnTo>
                  <a:pt x="1738738" y="1859614"/>
                </a:lnTo>
                <a:lnTo>
                  <a:pt x="0" y="1859614"/>
                </a:lnTo>
                <a:lnTo>
                  <a:pt x="0" y="0"/>
                </a:lnTo>
                <a:close/>
              </a:path>
            </a:pathLst>
          </a:custGeom>
          <a:blipFill>
            <a:blip r:embed="rId10"/>
            <a:stretch>
              <a:fillRect l="0" t="0" r="0" b="0"/>
            </a:stretch>
          </a:blipFill>
        </p:spPr>
      </p:sp>
      <p:sp>
        <p:nvSpPr>
          <p:cNvPr name="TextBox 19" id="19"/>
          <p:cNvSpPr txBox="true"/>
          <p:nvPr/>
        </p:nvSpPr>
        <p:spPr>
          <a:xfrm rot="0">
            <a:off x="3973454" y="399011"/>
            <a:ext cx="10289636" cy="629689"/>
          </a:xfrm>
          <a:prstGeom prst="rect">
            <a:avLst/>
          </a:prstGeom>
        </p:spPr>
        <p:txBody>
          <a:bodyPr anchor="t" rtlCol="false" tIns="0" lIns="0" bIns="0" rIns="0">
            <a:spAutoFit/>
          </a:bodyPr>
          <a:lstStyle/>
          <a:p>
            <a:pPr algn="ctr">
              <a:lnSpc>
                <a:spcPts val="5192"/>
              </a:lnSpc>
              <a:spcBef>
                <a:spcPct val="0"/>
              </a:spcBef>
            </a:pPr>
            <a:r>
              <a:rPr lang="en-US" b="true" sz="3709" spc="971">
                <a:solidFill>
                  <a:srgbClr val="FF5400"/>
                </a:solidFill>
                <a:latin typeface="Open Sans Bold"/>
                <a:ea typeface="Open Sans Bold"/>
                <a:cs typeface="Open Sans Bold"/>
                <a:sym typeface="Open Sans Bold"/>
              </a:rPr>
              <a:t>PROJETO FINAL</a:t>
            </a:r>
          </a:p>
        </p:txBody>
      </p:sp>
      <p:sp>
        <p:nvSpPr>
          <p:cNvPr name="Freeform 20" id="20"/>
          <p:cNvSpPr/>
          <p:nvPr/>
        </p:nvSpPr>
        <p:spPr>
          <a:xfrm flipH="true" flipV="false" rot="4438069">
            <a:off x="1886023" y="8220451"/>
            <a:ext cx="1311195" cy="1402347"/>
          </a:xfrm>
          <a:custGeom>
            <a:avLst/>
            <a:gdLst/>
            <a:ahLst/>
            <a:cxnLst/>
            <a:rect r="r" b="b" t="t" l="l"/>
            <a:pathLst>
              <a:path h="1402347" w="1311195">
                <a:moveTo>
                  <a:pt x="1311194" y="0"/>
                </a:moveTo>
                <a:lnTo>
                  <a:pt x="0" y="0"/>
                </a:lnTo>
                <a:lnTo>
                  <a:pt x="0" y="1402347"/>
                </a:lnTo>
                <a:lnTo>
                  <a:pt x="1311194" y="1402347"/>
                </a:lnTo>
                <a:lnTo>
                  <a:pt x="1311194" y="0"/>
                </a:lnTo>
                <a:close/>
              </a:path>
            </a:pathLst>
          </a:custGeom>
          <a:blipFill>
            <a:blip r:embed="rId10"/>
            <a:stretch>
              <a:fillRect l="0" t="0" r="0" b="0"/>
            </a:stretch>
          </a:blipFill>
        </p:spPr>
      </p:sp>
      <p:sp>
        <p:nvSpPr>
          <p:cNvPr name="TextBox 21" id="21"/>
          <p:cNvSpPr txBox="true"/>
          <p:nvPr/>
        </p:nvSpPr>
        <p:spPr>
          <a:xfrm rot="0">
            <a:off x="1686657" y="1091570"/>
            <a:ext cx="14953511" cy="1286914"/>
          </a:xfrm>
          <a:prstGeom prst="rect">
            <a:avLst/>
          </a:prstGeom>
        </p:spPr>
        <p:txBody>
          <a:bodyPr anchor="t" rtlCol="false" tIns="0" lIns="0" bIns="0" rIns="0">
            <a:spAutoFit/>
          </a:bodyPr>
          <a:lstStyle/>
          <a:p>
            <a:pPr algn="ctr">
              <a:lnSpc>
                <a:spcPts val="5192"/>
              </a:lnSpc>
            </a:pPr>
            <a:r>
              <a:rPr lang="en-US" b="true" sz="3709" spc="971">
                <a:solidFill>
                  <a:srgbClr val="FFF689"/>
                </a:solidFill>
                <a:latin typeface="Open Sans Bold"/>
                <a:ea typeface="Open Sans Bold"/>
                <a:cs typeface="Open Sans Bold"/>
                <a:sym typeface="Open Sans Bold"/>
              </a:rPr>
              <a:t>ALUNOS: CARLOS DANIEL ORO E </a:t>
            </a:r>
          </a:p>
          <a:p>
            <a:pPr algn="ctr">
              <a:lnSpc>
                <a:spcPts val="5192"/>
              </a:lnSpc>
              <a:spcBef>
                <a:spcPct val="0"/>
              </a:spcBef>
            </a:pPr>
            <a:r>
              <a:rPr lang="en-US" b="true" sz="3709" spc="971">
                <a:solidFill>
                  <a:srgbClr val="FFF689"/>
                </a:solidFill>
                <a:latin typeface="Open Sans Bold"/>
                <a:ea typeface="Open Sans Bold"/>
                <a:cs typeface="Open Sans Bold"/>
                <a:sym typeface="Open Sans Bold"/>
              </a:rPr>
              <a:t>MARCOS VINICIUS BEDIN EMBARACH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39108" y="453465"/>
            <a:ext cx="1926211"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Fradel and Spies</a:t>
            </a:r>
          </a:p>
        </p:txBody>
      </p:sp>
      <p:sp>
        <p:nvSpPr>
          <p:cNvPr name="TextBox 9" id="9"/>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0" id="10"/>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1" id="11"/>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12" id="12"/>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grpSp>
        <p:nvGrpSpPr>
          <p:cNvPr name="Group 13" id="13"/>
          <p:cNvGrpSpPr/>
          <p:nvPr/>
        </p:nvGrpSpPr>
        <p:grpSpPr>
          <a:xfrm rot="0">
            <a:off x="-2384409" y="1665903"/>
            <a:ext cx="12568481" cy="9219167"/>
            <a:chOff x="0" y="0"/>
            <a:chExt cx="4198620" cy="3079750"/>
          </a:xfrm>
        </p:grpSpPr>
        <p:sp>
          <p:nvSpPr>
            <p:cNvPr name="Freeform 14" id="14"/>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solidFill>
              <a:srgbClr val="FF5400"/>
            </a:solidFill>
            <a:ln w="12700">
              <a:solidFill>
                <a:srgbClr val="000000"/>
              </a:solidFill>
            </a:ln>
          </p:spPr>
        </p:sp>
      </p:grpSp>
      <p:grpSp>
        <p:nvGrpSpPr>
          <p:cNvPr name="Group 15" id="15"/>
          <p:cNvGrpSpPr/>
          <p:nvPr/>
        </p:nvGrpSpPr>
        <p:grpSpPr>
          <a:xfrm rot="0">
            <a:off x="-2602400" y="1853318"/>
            <a:ext cx="12568481" cy="9219167"/>
            <a:chOff x="0" y="0"/>
            <a:chExt cx="4198620" cy="3079750"/>
          </a:xfrm>
        </p:grpSpPr>
        <p:sp>
          <p:nvSpPr>
            <p:cNvPr name="Freeform 16" id="16"/>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blipFill>
              <a:blip r:embed="rId7"/>
              <a:stretch>
                <a:fillRect l="-4915" t="0" r="-4915" b="0"/>
              </a:stretch>
            </a:blipFill>
          </p:spPr>
        </p:sp>
      </p:grpSp>
      <p:sp>
        <p:nvSpPr>
          <p:cNvPr name="TextBox 17" id="17"/>
          <p:cNvSpPr txBox="true"/>
          <p:nvPr/>
        </p:nvSpPr>
        <p:spPr>
          <a:xfrm rot="0">
            <a:off x="12012830" y="2301649"/>
            <a:ext cx="3505522" cy="1828800"/>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DE ONDE VEIO A IDEIA</a:t>
            </a:r>
          </a:p>
        </p:txBody>
      </p:sp>
      <p:sp>
        <p:nvSpPr>
          <p:cNvPr name="AutoShape 18" id="18"/>
          <p:cNvSpPr/>
          <p:nvPr/>
        </p:nvSpPr>
        <p:spPr>
          <a:xfrm flipV="true">
            <a:off x="12012830" y="4227522"/>
            <a:ext cx="1587474" cy="0"/>
          </a:xfrm>
          <a:prstGeom prst="line">
            <a:avLst/>
          </a:prstGeom>
          <a:ln cap="flat" w="19050">
            <a:solidFill>
              <a:srgbClr val="FF5400"/>
            </a:solidFill>
            <a:prstDash val="solid"/>
            <a:headEnd type="none" len="sm" w="sm"/>
            <a:tailEnd type="none" len="sm" w="sm"/>
          </a:ln>
        </p:spPr>
      </p:sp>
      <p:sp>
        <p:nvSpPr>
          <p:cNvPr name="TextBox 19" id="19"/>
          <p:cNvSpPr txBox="true"/>
          <p:nvPr/>
        </p:nvSpPr>
        <p:spPr>
          <a:xfrm rot="0">
            <a:off x="12012830" y="5059548"/>
            <a:ext cx="4042312" cy="14554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 ideia para o desenvolvimento do nosso software surgiu em função da inauguração de diversos restaurantes em nossa região, sendo que dois estão localizados em nossa cidade. Observamos que nenhum deles faz uso de terminais de atendimento, o que resulta em confusão e sobrecarga para os garçons e para a equipe da cozinha.</a:t>
            </a:r>
          </a:p>
        </p:txBody>
      </p:sp>
      <p:sp>
        <p:nvSpPr>
          <p:cNvPr name="TextBox 20" id="20"/>
          <p:cNvSpPr txBox="true"/>
          <p:nvPr/>
        </p:nvSpPr>
        <p:spPr>
          <a:xfrm rot="0">
            <a:off x="12012830" y="7397153"/>
            <a:ext cx="4042312" cy="10363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Diante dessa situação, tivemos a ideia de criar o MenuMaster. Nosso objetivo é, futuramente, após diversas atualizações e aprimoramentos, disponibilizá-lo para esses restaurantes, contribuindo para otimizar seus processos e melhorar a experiência dos clientes.</a:t>
            </a:r>
          </a:p>
        </p:txBody>
      </p:sp>
      <p:sp>
        <p:nvSpPr>
          <p:cNvPr name="Freeform 21" id="21"/>
          <p:cNvSpPr/>
          <p:nvPr/>
        </p:nvSpPr>
        <p:spPr>
          <a:xfrm flipH="true" flipV="true" rot="-467201">
            <a:off x="13638648" y="886517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8"/>
            <a:stretch>
              <a:fillRect l="0" t="0" r="0" b="0"/>
            </a:stretch>
          </a:blipFill>
        </p:spPr>
      </p:sp>
      <p:sp>
        <p:nvSpPr>
          <p:cNvPr name="Freeform 22" id="22"/>
          <p:cNvSpPr/>
          <p:nvPr/>
        </p:nvSpPr>
        <p:spPr>
          <a:xfrm flipH="false" flipV="false" rot="0">
            <a:off x="9497441" y="6275487"/>
            <a:ext cx="937279" cy="939236"/>
          </a:xfrm>
          <a:custGeom>
            <a:avLst/>
            <a:gdLst/>
            <a:ahLst/>
            <a:cxnLst/>
            <a:rect r="r" b="b" t="t" l="l"/>
            <a:pathLst>
              <a:path h="939236" w="937279">
                <a:moveTo>
                  <a:pt x="0" y="0"/>
                </a:moveTo>
                <a:lnTo>
                  <a:pt x="937279" y="0"/>
                </a:lnTo>
                <a:lnTo>
                  <a:pt x="937279" y="939236"/>
                </a:lnTo>
                <a:lnTo>
                  <a:pt x="0" y="939236"/>
                </a:lnTo>
                <a:lnTo>
                  <a:pt x="0" y="0"/>
                </a:lnTo>
                <a:close/>
              </a:path>
            </a:pathLst>
          </a:custGeom>
          <a:blipFill>
            <a:blip r:embed="rId9"/>
            <a:stretch>
              <a:fillRect l="0" t="0" r="0" b="0"/>
            </a:stretch>
          </a:blipFill>
        </p:spPr>
      </p:sp>
      <p:sp>
        <p:nvSpPr>
          <p:cNvPr name="Freeform 23" id="23"/>
          <p:cNvSpPr/>
          <p:nvPr/>
        </p:nvSpPr>
        <p:spPr>
          <a:xfrm flipH="false" flipV="false" rot="-5571063">
            <a:off x="16229698" y="1545487"/>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0"/>
            <a:stretch>
              <a:fillRect l="0" t="0" r="0" b="0"/>
            </a:stretch>
          </a:blipFill>
        </p:spPr>
      </p:sp>
      <p:sp>
        <p:nvSpPr>
          <p:cNvPr name="Freeform 24" id="24"/>
          <p:cNvSpPr/>
          <p:nvPr/>
        </p:nvSpPr>
        <p:spPr>
          <a:xfrm flipH="false" flipV="false" rot="0">
            <a:off x="3402604" y="822706"/>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11"/>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V="true">
            <a:off x="2002213" y="4219788"/>
            <a:ext cx="1587474" cy="0"/>
          </a:xfrm>
          <a:prstGeom prst="line">
            <a:avLst/>
          </a:prstGeom>
          <a:ln cap="flat" w="19050">
            <a:solidFill>
              <a:srgbClr val="FF5400"/>
            </a:solidFill>
            <a:prstDash val="solid"/>
            <a:headEnd type="none" len="sm" w="sm"/>
            <a:tailEnd type="none" len="sm" w="sm"/>
          </a:ln>
        </p:spPr>
      </p:sp>
      <p:sp>
        <p:nvSpPr>
          <p:cNvPr name="Freeform 7" id="7"/>
          <p:cNvSpPr/>
          <p:nvPr/>
        </p:nvSpPr>
        <p:spPr>
          <a:xfrm flipH="true" flipV="true" rot="489369">
            <a:off x="16070913" y="6032159"/>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3"/>
            <a:stretch>
              <a:fillRect l="0" t="0" r="0" b="0"/>
            </a:stretch>
          </a:blipFill>
        </p:spPr>
      </p:sp>
      <p:sp>
        <p:nvSpPr>
          <p:cNvPr name="Freeform 8" id="8"/>
          <p:cNvSpPr/>
          <p:nvPr/>
        </p:nvSpPr>
        <p:spPr>
          <a:xfrm flipH="false" flipV="false" rot="0">
            <a:off x="-199346" y="2967434"/>
            <a:ext cx="937279" cy="939236"/>
          </a:xfrm>
          <a:custGeom>
            <a:avLst/>
            <a:gdLst/>
            <a:ahLst/>
            <a:cxnLst/>
            <a:rect r="r" b="b" t="t" l="l"/>
            <a:pathLst>
              <a:path h="939236" w="937279">
                <a:moveTo>
                  <a:pt x="0" y="0"/>
                </a:moveTo>
                <a:lnTo>
                  <a:pt x="937280" y="0"/>
                </a:lnTo>
                <a:lnTo>
                  <a:pt x="937280" y="939236"/>
                </a:lnTo>
                <a:lnTo>
                  <a:pt x="0" y="939236"/>
                </a:lnTo>
                <a:lnTo>
                  <a:pt x="0" y="0"/>
                </a:lnTo>
                <a:close/>
              </a:path>
            </a:pathLst>
          </a:custGeom>
          <a:blipFill>
            <a:blip r:embed="rId4"/>
            <a:stretch>
              <a:fillRect l="0" t="0" r="0" b="0"/>
            </a:stretch>
          </a:blipFill>
        </p:spPr>
      </p:sp>
      <p:sp>
        <p:nvSpPr>
          <p:cNvPr name="Freeform 9" id="9"/>
          <p:cNvSpPr/>
          <p:nvPr/>
        </p:nvSpPr>
        <p:spPr>
          <a:xfrm flipH="false" flipV="false" rot="-5571063">
            <a:off x="8518960" y="7413246"/>
            <a:ext cx="1738738" cy="1859613"/>
          </a:xfrm>
          <a:custGeom>
            <a:avLst/>
            <a:gdLst/>
            <a:ahLst/>
            <a:cxnLst/>
            <a:rect r="r" b="b" t="t" l="l"/>
            <a:pathLst>
              <a:path h="1859613" w="1738738">
                <a:moveTo>
                  <a:pt x="0" y="0"/>
                </a:moveTo>
                <a:lnTo>
                  <a:pt x="1738738" y="0"/>
                </a:lnTo>
                <a:lnTo>
                  <a:pt x="1738738" y="1859614"/>
                </a:lnTo>
                <a:lnTo>
                  <a:pt x="0" y="1859614"/>
                </a:lnTo>
                <a:lnTo>
                  <a:pt x="0" y="0"/>
                </a:lnTo>
                <a:close/>
              </a:path>
            </a:pathLst>
          </a:custGeom>
          <a:blipFill>
            <a:blip r:embed="rId5"/>
            <a:stretch>
              <a:fillRect l="0" t="0" r="0" b="0"/>
            </a:stretch>
          </a:blipFill>
        </p:spPr>
      </p:sp>
      <p:sp>
        <p:nvSpPr>
          <p:cNvPr name="Freeform 10" id="10"/>
          <p:cNvSpPr/>
          <p:nvPr/>
        </p:nvSpPr>
        <p:spPr>
          <a:xfrm flipH="false" flipV="false" rot="0">
            <a:off x="4807551" y="590589"/>
            <a:ext cx="2278525" cy="2025039"/>
          </a:xfrm>
          <a:custGeom>
            <a:avLst/>
            <a:gdLst/>
            <a:ahLst/>
            <a:cxnLst/>
            <a:rect r="r" b="b" t="t" l="l"/>
            <a:pathLst>
              <a:path h="2025039" w="2278525">
                <a:moveTo>
                  <a:pt x="0" y="0"/>
                </a:moveTo>
                <a:lnTo>
                  <a:pt x="2278524" y="0"/>
                </a:lnTo>
                <a:lnTo>
                  <a:pt x="2278524" y="2025039"/>
                </a:lnTo>
                <a:lnTo>
                  <a:pt x="0" y="2025039"/>
                </a:lnTo>
                <a:lnTo>
                  <a:pt x="0" y="0"/>
                </a:lnTo>
                <a:close/>
              </a:path>
            </a:pathLst>
          </a:custGeom>
          <a:blipFill>
            <a:blip r:embed="rId6"/>
            <a:stretch>
              <a:fillRect l="0" t="0" r="0" b="0"/>
            </a:stretch>
          </a:blipFill>
        </p:spPr>
      </p:sp>
      <p:sp>
        <p:nvSpPr>
          <p:cNvPr name="Freeform 11" id="11"/>
          <p:cNvSpPr/>
          <p:nvPr/>
        </p:nvSpPr>
        <p:spPr>
          <a:xfrm flipH="true" flipV="false" rot="0">
            <a:off x="16264750" y="1028700"/>
            <a:ext cx="937279" cy="939236"/>
          </a:xfrm>
          <a:custGeom>
            <a:avLst/>
            <a:gdLst/>
            <a:ahLst/>
            <a:cxnLst/>
            <a:rect r="r" b="b" t="t" l="l"/>
            <a:pathLst>
              <a:path h="939236" w="937279">
                <a:moveTo>
                  <a:pt x="937279" y="0"/>
                </a:moveTo>
                <a:lnTo>
                  <a:pt x="0" y="0"/>
                </a:lnTo>
                <a:lnTo>
                  <a:pt x="0" y="939236"/>
                </a:lnTo>
                <a:lnTo>
                  <a:pt x="937279" y="939236"/>
                </a:lnTo>
                <a:lnTo>
                  <a:pt x="937279" y="0"/>
                </a:lnTo>
                <a:close/>
              </a:path>
            </a:pathLst>
          </a:custGeom>
          <a:blipFill>
            <a:blip r:embed="rId4"/>
            <a:stretch>
              <a:fillRect l="0" t="0" r="0" b="0"/>
            </a:stretch>
          </a:blipFill>
        </p:spPr>
      </p:sp>
      <p:sp>
        <p:nvSpPr>
          <p:cNvPr name="Freeform 12" id="12"/>
          <p:cNvSpPr/>
          <p:nvPr/>
        </p:nvSpPr>
        <p:spPr>
          <a:xfrm flipH="false" flipV="false" rot="0">
            <a:off x="7213638" y="1603108"/>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7"/>
            <a:stretch>
              <a:fillRect l="0" t="0" r="0" b="0"/>
            </a:stretch>
          </a:blipFill>
        </p:spPr>
      </p:sp>
      <p:sp>
        <p:nvSpPr>
          <p:cNvPr name="TextBox 13" id="13"/>
          <p:cNvSpPr txBox="true"/>
          <p:nvPr/>
        </p:nvSpPr>
        <p:spPr>
          <a:xfrm rot="0">
            <a:off x="2002213" y="2293915"/>
            <a:ext cx="3505522" cy="1828800"/>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BANCO DE DADOS</a:t>
            </a:r>
          </a:p>
        </p:txBody>
      </p:sp>
      <p:sp>
        <p:nvSpPr>
          <p:cNvPr name="TextBox 14" id="14"/>
          <p:cNvSpPr txBox="true"/>
          <p:nvPr/>
        </p:nvSpPr>
        <p:spPr>
          <a:xfrm rot="0">
            <a:off x="2002213" y="4853275"/>
            <a:ext cx="3944600" cy="14554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Nosso banco de dados manteve a estrutura praticamente inalterada desde o início, com apenas algumas modificações pontuais. Essas alterações ocorreram devido à nossa decisão de não incluir elementos que serão incorporados em futuras atualizações do software, a fim de preservar a flexibilidade e a evolução do sistema.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V="true">
            <a:off x="11697750" y="3352681"/>
            <a:ext cx="1587474" cy="0"/>
          </a:xfrm>
          <a:prstGeom prst="line">
            <a:avLst/>
          </a:prstGeom>
          <a:ln cap="flat" w="19050">
            <a:solidFill>
              <a:srgbClr val="FF5400"/>
            </a:solidFill>
            <a:prstDash val="solid"/>
            <a:headEnd type="none" len="sm" w="sm"/>
            <a:tailEnd type="none" len="sm" w="sm"/>
          </a:ln>
        </p:spPr>
      </p:sp>
      <p:sp>
        <p:nvSpPr>
          <p:cNvPr name="Freeform 7" id="7"/>
          <p:cNvSpPr/>
          <p:nvPr/>
        </p:nvSpPr>
        <p:spPr>
          <a:xfrm flipH="false" flipV="false" rot="0">
            <a:off x="11697750" y="4367339"/>
            <a:ext cx="867372" cy="872129"/>
          </a:xfrm>
          <a:custGeom>
            <a:avLst/>
            <a:gdLst/>
            <a:ahLst/>
            <a:cxnLst/>
            <a:rect r="r" b="b" t="t" l="l"/>
            <a:pathLst>
              <a:path h="872129" w="867372">
                <a:moveTo>
                  <a:pt x="0" y="0"/>
                </a:moveTo>
                <a:lnTo>
                  <a:pt x="867373" y="0"/>
                </a:lnTo>
                <a:lnTo>
                  <a:pt x="867373" y="872129"/>
                </a:lnTo>
                <a:lnTo>
                  <a:pt x="0" y="872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true" rot="3601145">
            <a:off x="-816862" y="7231050"/>
            <a:ext cx="2781892" cy="1801275"/>
          </a:xfrm>
          <a:custGeom>
            <a:avLst/>
            <a:gdLst/>
            <a:ahLst/>
            <a:cxnLst/>
            <a:rect r="r" b="b" t="t" l="l"/>
            <a:pathLst>
              <a:path h="1801275" w="2781892">
                <a:moveTo>
                  <a:pt x="0" y="1801275"/>
                </a:moveTo>
                <a:lnTo>
                  <a:pt x="2781892" y="1801275"/>
                </a:lnTo>
                <a:lnTo>
                  <a:pt x="2781892" y="0"/>
                </a:lnTo>
                <a:lnTo>
                  <a:pt x="0" y="0"/>
                </a:lnTo>
                <a:lnTo>
                  <a:pt x="0" y="1801275"/>
                </a:lnTo>
                <a:close/>
              </a:path>
            </a:pathLst>
          </a:custGeom>
          <a:blipFill>
            <a:blip r:embed="rId5"/>
            <a:stretch>
              <a:fillRect l="0" t="0" r="0" b="0"/>
            </a:stretch>
          </a:blipFill>
        </p:spPr>
      </p:sp>
      <p:sp>
        <p:nvSpPr>
          <p:cNvPr name="Freeform 9" id="9"/>
          <p:cNvSpPr/>
          <p:nvPr/>
        </p:nvSpPr>
        <p:spPr>
          <a:xfrm flipH="false" flipV="false" rot="0">
            <a:off x="9718350" y="7278465"/>
            <a:ext cx="1341225" cy="1344025"/>
          </a:xfrm>
          <a:custGeom>
            <a:avLst/>
            <a:gdLst/>
            <a:ahLst/>
            <a:cxnLst/>
            <a:rect r="r" b="b" t="t" l="l"/>
            <a:pathLst>
              <a:path h="1344025" w="1341225">
                <a:moveTo>
                  <a:pt x="0" y="0"/>
                </a:moveTo>
                <a:lnTo>
                  <a:pt x="1341225" y="0"/>
                </a:lnTo>
                <a:lnTo>
                  <a:pt x="1341225" y="1344025"/>
                </a:lnTo>
                <a:lnTo>
                  <a:pt x="0" y="1344025"/>
                </a:lnTo>
                <a:lnTo>
                  <a:pt x="0" y="0"/>
                </a:lnTo>
                <a:close/>
              </a:path>
            </a:pathLst>
          </a:custGeom>
          <a:blipFill>
            <a:blip r:embed="rId6"/>
            <a:stretch>
              <a:fillRect l="0" t="0" r="0" b="0"/>
            </a:stretch>
          </a:blipFill>
        </p:spPr>
      </p:sp>
      <p:sp>
        <p:nvSpPr>
          <p:cNvPr name="Freeform 10" id="10"/>
          <p:cNvSpPr/>
          <p:nvPr/>
        </p:nvSpPr>
        <p:spPr>
          <a:xfrm flipH="false" flipV="false" rot="-5571063">
            <a:off x="17419931" y="1545487"/>
            <a:ext cx="1738738" cy="1859613"/>
          </a:xfrm>
          <a:custGeom>
            <a:avLst/>
            <a:gdLst/>
            <a:ahLst/>
            <a:cxnLst/>
            <a:rect r="r" b="b" t="t" l="l"/>
            <a:pathLst>
              <a:path h="1859613" w="1738738">
                <a:moveTo>
                  <a:pt x="0" y="0"/>
                </a:moveTo>
                <a:lnTo>
                  <a:pt x="1738739" y="0"/>
                </a:lnTo>
                <a:lnTo>
                  <a:pt x="1738739" y="1859613"/>
                </a:lnTo>
                <a:lnTo>
                  <a:pt x="0" y="1859613"/>
                </a:lnTo>
                <a:lnTo>
                  <a:pt x="0" y="0"/>
                </a:lnTo>
                <a:close/>
              </a:path>
            </a:pathLst>
          </a:custGeom>
          <a:blipFill>
            <a:blip r:embed="rId7"/>
            <a:stretch>
              <a:fillRect l="0" t="0" r="0" b="0"/>
            </a:stretch>
          </a:blipFill>
        </p:spPr>
      </p:sp>
      <p:sp>
        <p:nvSpPr>
          <p:cNvPr name="Freeform 11" id="11"/>
          <p:cNvSpPr/>
          <p:nvPr/>
        </p:nvSpPr>
        <p:spPr>
          <a:xfrm flipH="false" flipV="false" rot="0">
            <a:off x="1100536" y="788899"/>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8"/>
            <a:stretch>
              <a:fillRect l="0" t="0" r="0" b="0"/>
            </a:stretch>
          </a:blipFill>
        </p:spPr>
      </p:sp>
      <p:sp>
        <p:nvSpPr>
          <p:cNvPr name="Freeform 12" id="12"/>
          <p:cNvSpPr/>
          <p:nvPr/>
        </p:nvSpPr>
        <p:spPr>
          <a:xfrm flipH="false" flipV="false" rot="0">
            <a:off x="1580857" y="2741648"/>
            <a:ext cx="8137493" cy="5492526"/>
          </a:xfrm>
          <a:custGeom>
            <a:avLst/>
            <a:gdLst/>
            <a:ahLst/>
            <a:cxnLst/>
            <a:rect r="r" b="b" t="t" l="l"/>
            <a:pathLst>
              <a:path h="5492526" w="8137493">
                <a:moveTo>
                  <a:pt x="0" y="0"/>
                </a:moveTo>
                <a:lnTo>
                  <a:pt x="8137493" y="0"/>
                </a:lnTo>
                <a:lnTo>
                  <a:pt x="8137493" y="5492527"/>
                </a:lnTo>
                <a:lnTo>
                  <a:pt x="0" y="5492527"/>
                </a:lnTo>
                <a:lnTo>
                  <a:pt x="0" y="0"/>
                </a:lnTo>
                <a:close/>
              </a:path>
            </a:pathLst>
          </a:custGeom>
          <a:blipFill>
            <a:blip r:embed="rId9"/>
            <a:stretch>
              <a:fillRect l="0" t="0" r="0" b="0"/>
            </a:stretch>
          </a:blipFill>
        </p:spPr>
      </p:sp>
      <p:sp>
        <p:nvSpPr>
          <p:cNvPr name="TextBox 13" id="13"/>
          <p:cNvSpPr txBox="true"/>
          <p:nvPr/>
        </p:nvSpPr>
        <p:spPr>
          <a:xfrm rot="0">
            <a:off x="11697750" y="2236433"/>
            <a:ext cx="3567412" cy="1048531"/>
          </a:xfrm>
          <a:prstGeom prst="rect">
            <a:avLst/>
          </a:prstGeom>
        </p:spPr>
        <p:txBody>
          <a:bodyPr anchor="t" rtlCol="false" tIns="0" lIns="0" bIns="0" rIns="0">
            <a:spAutoFit/>
          </a:bodyPr>
          <a:lstStyle/>
          <a:p>
            <a:pPr algn="l">
              <a:lnSpc>
                <a:spcPts val="7486"/>
              </a:lnSpc>
            </a:pPr>
            <a:r>
              <a:rPr lang="en-US" sz="7130">
                <a:solidFill>
                  <a:srgbClr val="FFFFFF"/>
                </a:solidFill>
                <a:latin typeface="Zuume Rough Bold"/>
                <a:ea typeface="Zuume Rough Bold"/>
                <a:cs typeface="Zuume Rough Bold"/>
                <a:sym typeface="Zuume Rough Bold"/>
              </a:rPr>
              <a:t>CASOS DE USO</a:t>
            </a:r>
          </a:p>
        </p:txBody>
      </p:sp>
      <p:sp>
        <p:nvSpPr>
          <p:cNvPr name="TextBox 14" id="14"/>
          <p:cNvSpPr txBox="true"/>
          <p:nvPr/>
        </p:nvSpPr>
        <p:spPr>
          <a:xfrm rot="0">
            <a:off x="13077789" y="4348289"/>
            <a:ext cx="3232552" cy="1245870"/>
          </a:xfrm>
          <a:prstGeom prst="rect">
            <a:avLst/>
          </a:prstGeom>
        </p:spPr>
        <p:txBody>
          <a:bodyPr anchor="t" rtlCol="false" tIns="0" lIns="0" bIns="0" rIns="0">
            <a:spAutoFit/>
          </a:bodyPr>
          <a:lstStyle/>
          <a:p>
            <a:pPr algn="l">
              <a:lnSpc>
                <a:spcPts val="1680"/>
              </a:lnSpc>
            </a:pPr>
            <a:r>
              <a:rPr lang="en-US" sz="1200">
                <a:solidFill>
                  <a:srgbClr val="FFFFFF"/>
                </a:solidFill>
                <a:latin typeface="Open Sans"/>
                <a:ea typeface="Open Sans"/>
                <a:cs typeface="Open Sans"/>
                <a:sym typeface="Open Sans"/>
              </a:rPr>
              <a:t>Assim como o banco de dados, nosso caso de uso permanece essencialmente o mesmo desde o início do projeto. Ele foi desenvolvido com o apoio do professor no inicio do semestre.</a:t>
            </a:r>
          </a:p>
          <a:p>
            <a:pPr algn="l">
              <a:lnSpc>
                <a:spcPts val="168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317402" y="443218"/>
            <a:ext cx="294663" cy="294663"/>
          </a:xfrm>
          <a:custGeom>
            <a:avLst/>
            <a:gdLst/>
            <a:ahLst/>
            <a:cxnLst/>
            <a:rect r="r" b="b" t="t" l="l"/>
            <a:pathLst>
              <a:path h="294663" w="294663">
                <a:moveTo>
                  <a:pt x="0" y="0"/>
                </a:moveTo>
                <a:lnTo>
                  <a:pt x="294664" y="0"/>
                </a:lnTo>
                <a:lnTo>
                  <a:pt x="294664" y="294664"/>
                </a:lnTo>
                <a:lnTo>
                  <a:pt x="0" y="29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084" y="397496"/>
            <a:ext cx="328958" cy="328958"/>
          </a:xfrm>
          <a:custGeom>
            <a:avLst/>
            <a:gdLst/>
            <a:ahLst/>
            <a:cxnLst/>
            <a:rect r="r" b="b" t="t" l="l"/>
            <a:pathLst>
              <a:path h="328958" w="328958">
                <a:moveTo>
                  <a:pt x="0" y="0"/>
                </a:moveTo>
                <a:lnTo>
                  <a:pt x="328958" y="0"/>
                </a:lnTo>
                <a:lnTo>
                  <a:pt x="328958" y="328958"/>
                </a:lnTo>
                <a:lnTo>
                  <a:pt x="0" y="32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070965" y="8097878"/>
            <a:ext cx="434070" cy="1160422"/>
            <a:chOff x="0" y="0"/>
            <a:chExt cx="114323" cy="305626"/>
          </a:xfrm>
        </p:grpSpPr>
        <p:sp>
          <p:nvSpPr>
            <p:cNvPr name="Freeform 6" id="6"/>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7" id="7"/>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39108" y="453465"/>
            <a:ext cx="1926211"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Fradel and Spies</a:t>
            </a:r>
          </a:p>
        </p:txBody>
      </p:sp>
      <p:sp>
        <p:nvSpPr>
          <p:cNvPr name="TextBox 9" id="9"/>
          <p:cNvSpPr txBox="true"/>
          <p:nvPr/>
        </p:nvSpPr>
        <p:spPr>
          <a:xfrm rot="0">
            <a:off x="16055142" y="453465"/>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0" id="10"/>
          <p:cNvSpPr txBox="true"/>
          <p:nvPr/>
        </p:nvSpPr>
        <p:spPr>
          <a:xfrm rot="0">
            <a:off x="14499346" y="453465"/>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1" id="11"/>
          <p:cNvSpPr txBox="true"/>
          <p:nvPr/>
        </p:nvSpPr>
        <p:spPr>
          <a:xfrm rot="0">
            <a:off x="13268589" y="453465"/>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Menu</a:t>
            </a:r>
          </a:p>
        </p:txBody>
      </p:sp>
      <p:sp>
        <p:nvSpPr>
          <p:cNvPr name="TextBox 12" id="12"/>
          <p:cNvSpPr txBox="true"/>
          <p:nvPr/>
        </p:nvSpPr>
        <p:spPr>
          <a:xfrm rot="0">
            <a:off x="12012830" y="453465"/>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grpSp>
        <p:nvGrpSpPr>
          <p:cNvPr name="Group 13" id="13"/>
          <p:cNvGrpSpPr/>
          <p:nvPr/>
        </p:nvGrpSpPr>
        <p:grpSpPr>
          <a:xfrm rot="0">
            <a:off x="9989876" y="1756650"/>
            <a:ext cx="3099003" cy="3269486"/>
            <a:chOff x="0" y="0"/>
            <a:chExt cx="2077720" cy="2192020"/>
          </a:xfrm>
        </p:grpSpPr>
        <p:sp>
          <p:nvSpPr>
            <p:cNvPr name="Freeform 14" id="14"/>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15" id="15"/>
          <p:cNvGrpSpPr/>
          <p:nvPr/>
        </p:nvGrpSpPr>
        <p:grpSpPr>
          <a:xfrm rot="0">
            <a:off x="9842828" y="1609602"/>
            <a:ext cx="3099003" cy="3269486"/>
            <a:chOff x="0" y="0"/>
            <a:chExt cx="2077720" cy="2192020"/>
          </a:xfrm>
        </p:grpSpPr>
        <p:sp>
          <p:nvSpPr>
            <p:cNvPr name="Freeform 16" id="16"/>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7"/>
              <a:stretch>
                <a:fillRect l="-29153" t="0" r="-29153" b="0"/>
              </a:stretch>
            </a:blipFill>
          </p:spPr>
        </p:sp>
      </p:grpSp>
      <p:grpSp>
        <p:nvGrpSpPr>
          <p:cNvPr name="Group 17" id="17"/>
          <p:cNvGrpSpPr/>
          <p:nvPr/>
        </p:nvGrpSpPr>
        <p:grpSpPr>
          <a:xfrm rot="0">
            <a:off x="13595348" y="1756650"/>
            <a:ext cx="3099003" cy="3269486"/>
            <a:chOff x="0" y="0"/>
            <a:chExt cx="2077720" cy="2192020"/>
          </a:xfrm>
        </p:grpSpPr>
        <p:sp>
          <p:nvSpPr>
            <p:cNvPr name="Freeform 18" id="18"/>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19" id="19"/>
          <p:cNvGrpSpPr/>
          <p:nvPr/>
        </p:nvGrpSpPr>
        <p:grpSpPr>
          <a:xfrm rot="0">
            <a:off x="13448300" y="1609602"/>
            <a:ext cx="3099003" cy="3269486"/>
            <a:chOff x="0" y="0"/>
            <a:chExt cx="2077720" cy="2192020"/>
          </a:xfrm>
        </p:grpSpPr>
        <p:sp>
          <p:nvSpPr>
            <p:cNvPr name="Freeform 20" id="20"/>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21153" r="0" b="-21153"/>
              </a:stretch>
            </a:blipFill>
          </p:spPr>
        </p:sp>
      </p:grpSp>
      <p:grpSp>
        <p:nvGrpSpPr>
          <p:cNvPr name="Group 21" id="21"/>
          <p:cNvGrpSpPr/>
          <p:nvPr/>
        </p:nvGrpSpPr>
        <p:grpSpPr>
          <a:xfrm rot="0">
            <a:off x="9989876" y="5407912"/>
            <a:ext cx="3099003" cy="3269486"/>
            <a:chOff x="0" y="0"/>
            <a:chExt cx="2077720" cy="2192020"/>
          </a:xfrm>
        </p:grpSpPr>
        <p:sp>
          <p:nvSpPr>
            <p:cNvPr name="Freeform 22" id="22"/>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23" id="23"/>
          <p:cNvGrpSpPr/>
          <p:nvPr/>
        </p:nvGrpSpPr>
        <p:grpSpPr>
          <a:xfrm rot="0">
            <a:off x="9842828" y="5260864"/>
            <a:ext cx="3099003" cy="3269486"/>
            <a:chOff x="0" y="0"/>
            <a:chExt cx="2077720" cy="2192020"/>
          </a:xfrm>
        </p:grpSpPr>
        <p:sp>
          <p:nvSpPr>
            <p:cNvPr name="Freeform 24" id="24"/>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9"/>
              <a:stretch>
                <a:fillRect l="0" t="-9257" r="0" b="-9257"/>
              </a:stretch>
            </a:blipFill>
          </p:spPr>
        </p:sp>
      </p:grpSp>
      <p:grpSp>
        <p:nvGrpSpPr>
          <p:cNvPr name="Group 25" id="25"/>
          <p:cNvGrpSpPr/>
          <p:nvPr/>
        </p:nvGrpSpPr>
        <p:grpSpPr>
          <a:xfrm rot="0">
            <a:off x="13595348" y="5407912"/>
            <a:ext cx="3099003" cy="3269486"/>
            <a:chOff x="0" y="0"/>
            <a:chExt cx="2077720" cy="2192020"/>
          </a:xfrm>
        </p:grpSpPr>
        <p:sp>
          <p:nvSpPr>
            <p:cNvPr name="Freeform 26" id="26"/>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27" id="27"/>
          <p:cNvGrpSpPr/>
          <p:nvPr/>
        </p:nvGrpSpPr>
        <p:grpSpPr>
          <a:xfrm rot="0">
            <a:off x="13448300" y="5260864"/>
            <a:ext cx="3099003" cy="3269486"/>
            <a:chOff x="0" y="0"/>
            <a:chExt cx="2077720" cy="2192020"/>
          </a:xfrm>
        </p:grpSpPr>
        <p:sp>
          <p:nvSpPr>
            <p:cNvPr name="Freeform 28" id="28"/>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10"/>
              <a:stretch>
                <a:fillRect l="-43753" t="0" r="-43753" b="0"/>
              </a:stretch>
            </a:blipFill>
          </p:spPr>
        </p:sp>
      </p:grpSp>
      <p:grpSp>
        <p:nvGrpSpPr>
          <p:cNvPr name="Group 29" id="29"/>
          <p:cNvGrpSpPr/>
          <p:nvPr/>
        </p:nvGrpSpPr>
        <p:grpSpPr>
          <a:xfrm rot="0">
            <a:off x="6381875" y="1756650"/>
            <a:ext cx="3099003" cy="3269486"/>
            <a:chOff x="0" y="0"/>
            <a:chExt cx="2077720" cy="2192020"/>
          </a:xfrm>
        </p:grpSpPr>
        <p:sp>
          <p:nvSpPr>
            <p:cNvPr name="Freeform 30" id="30"/>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31" id="31"/>
          <p:cNvGrpSpPr/>
          <p:nvPr/>
        </p:nvGrpSpPr>
        <p:grpSpPr>
          <a:xfrm rot="0">
            <a:off x="6234827" y="1609602"/>
            <a:ext cx="3099003" cy="3269486"/>
            <a:chOff x="0" y="0"/>
            <a:chExt cx="2077720" cy="2192020"/>
          </a:xfrm>
        </p:grpSpPr>
        <p:sp>
          <p:nvSpPr>
            <p:cNvPr name="Freeform 32" id="32"/>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11"/>
              <a:stretch>
                <a:fillRect l="-29153" t="0" r="-29153" b="0"/>
              </a:stretch>
            </a:blipFill>
          </p:spPr>
        </p:sp>
      </p:grpSp>
      <p:grpSp>
        <p:nvGrpSpPr>
          <p:cNvPr name="Group 33" id="33"/>
          <p:cNvGrpSpPr/>
          <p:nvPr/>
        </p:nvGrpSpPr>
        <p:grpSpPr>
          <a:xfrm rot="0">
            <a:off x="6381875" y="5407912"/>
            <a:ext cx="3099003" cy="3269486"/>
            <a:chOff x="0" y="0"/>
            <a:chExt cx="2077720" cy="2192020"/>
          </a:xfrm>
        </p:grpSpPr>
        <p:sp>
          <p:nvSpPr>
            <p:cNvPr name="Freeform 34" id="34"/>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35" id="35"/>
          <p:cNvGrpSpPr/>
          <p:nvPr/>
        </p:nvGrpSpPr>
        <p:grpSpPr>
          <a:xfrm rot="0">
            <a:off x="6234827" y="5260864"/>
            <a:ext cx="3099003" cy="3269486"/>
            <a:chOff x="0" y="0"/>
            <a:chExt cx="2077720" cy="2192020"/>
          </a:xfrm>
        </p:grpSpPr>
        <p:sp>
          <p:nvSpPr>
            <p:cNvPr name="Freeform 36" id="36"/>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12"/>
              <a:stretch>
                <a:fillRect l="0" t="0" r="-58307" b="0"/>
              </a:stretch>
            </a:blipFill>
          </p:spPr>
        </p:sp>
      </p:grpSp>
      <p:sp>
        <p:nvSpPr>
          <p:cNvPr name="TextBox 37" id="37"/>
          <p:cNvSpPr txBox="true"/>
          <p:nvPr/>
        </p:nvSpPr>
        <p:spPr>
          <a:xfrm rot="0">
            <a:off x="2002213" y="2019878"/>
            <a:ext cx="3100116" cy="962025"/>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TECNOLOGIAS</a:t>
            </a:r>
          </a:p>
        </p:txBody>
      </p:sp>
      <p:sp>
        <p:nvSpPr>
          <p:cNvPr name="AutoShape 38" id="38"/>
          <p:cNvSpPr/>
          <p:nvPr/>
        </p:nvSpPr>
        <p:spPr>
          <a:xfrm>
            <a:off x="2002213" y="4953100"/>
            <a:ext cx="1587474" cy="0"/>
          </a:xfrm>
          <a:prstGeom prst="line">
            <a:avLst/>
          </a:prstGeom>
          <a:ln cap="flat" w="19050">
            <a:solidFill>
              <a:srgbClr val="FF5400"/>
            </a:solidFill>
            <a:prstDash val="solid"/>
            <a:headEnd type="none" len="sm" w="sm"/>
            <a:tailEnd type="none" len="sm" w="sm"/>
          </a:ln>
        </p:spPr>
      </p:sp>
      <p:sp>
        <p:nvSpPr>
          <p:cNvPr name="TextBox 39" id="39"/>
          <p:cNvSpPr txBox="true"/>
          <p:nvPr/>
        </p:nvSpPr>
        <p:spPr>
          <a:xfrm rot="0">
            <a:off x="1931712" y="5073151"/>
            <a:ext cx="2941275" cy="22936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O software foi desenvolvido utilizando Java, com a framework JSF (JavaServer Faces) para a criação da interface de usuário, e PrimeFaces para enriquecer a experiência com componentes visuais modernos e interativos. Essas tecnologias foram escolhidas por sua robustez, escalabilidade e facilidade de integração, proporcionando uma aplicação eficiente e de fácil manutenção.</a:t>
            </a:r>
          </a:p>
        </p:txBody>
      </p:sp>
      <p:sp>
        <p:nvSpPr>
          <p:cNvPr name="Freeform 40" id="40"/>
          <p:cNvSpPr/>
          <p:nvPr/>
        </p:nvSpPr>
        <p:spPr>
          <a:xfrm flipH="true" flipV="true" rot="-467201">
            <a:off x="13638648" y="886517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13"/>
            <a:stretch>
              <a:fillRect l="0" t="0" r="0" b="0"/>
            </a:stretch>
          </a:blipFill>
        </p:spPr>
      </p:sp>
      <p:sp>
        <p:nvSpPr>
          <p:cNvPr name="Freeform 41" id="41"/>
          <p:cNvSpPr/>
          <p:nvPr/>
        </p:nvSpPr>
        <p:spPr>
          <a:xfrm flipH="false" flipV="false" rot="0">
            <a:off x="-363195" y="7896022"/>
            <a:ext cx="1391895" cy="1394801"/>
          </a:xfrm>
          <a:custGeom>
            <a:avLst/>
            <a:gdLst/>
            <a:ahLst/>
            <a:cxnLst/>
            <a:rect r="r" b="b" t="t" l="l"/>
            <a:pathLst>
              <a:path h="1394801" w="1391895">
                <a:moveTo>
                  <a:pt x="0" y="0"/>
                </a:moveTo>
                <a:lnTo>
                  <a:pt x="1391895" y="0"/>
                </a:lnTo>
                <a:lnTo>
                  <a:pt x="1391895" y="1394801"/>
                </a:lnTo>
                <a:lnTo>
                  <a:pt x="0" y="1394801"/>
                </a:lnTo>
                <a:lnTo>
                  <a:pt x="0" y="0"/>
                </a:lnTo>
                <a:close/>
              </a:path>
            </a:pathLst>
          </a:custGeom>
          <a:blipFill>
            <a:blip r:embed="rId14"/>
            <a:stretch>
              <a:fillRect l="0" t="0" r="0" b="0"/>
            </a:stretch>
          </a:blipFill>
        </p:spPr>
      </p:sp>
      <p:sp>
        <p:nvSpPr>
          <p:cNvPr name="Freeform 42" id="42"/>
          <p:cNvSpPr/>
          <p:nvPr/>
        </p:nvSpPr>
        <p:spPr>
          <a:xfrm flipH="false" flipV="false" rot="-5571063">
            <a:off x="17567263" y="1508807"/>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5"/>
            <a:stretch>
              <a:fillRect l="0" t="0" r="0" b="0"/>
            </a:stretch>
          </a:blipFill>
        </p:spPr>
      </p:sp>
      <p:sp>
        <p:nvSpPr>
          <p:cNvPr name="Freeform 43" id="43"/>
          <p:cNvSpPr/>
          <p:nvPr/>
        </p:nvSpPr>
        <p:spPr>
          <a:xfrm flipH="false" flipV="false" rot="0">
            <a:off x="3853741" y="-445701"/>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1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776240" y="3397971"/>
            <a:ext cx="2735520"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5400"/>
                </a:solidFill>
                <a:latin typeface="Open Sans Bold"/>
                <a:ea typeface="Open Sans Bold"/>
                <a:cs typeface="Open Sans Bold"/>
                <a:sym typeface="Open Sans Bold"/>
              </a:rPr>
              <a:t>Jeangrei Veiga</a:t>
            </a:r>
          </a:p>
        </p:txBody>
      </p:sp>
      <p:sp>
        <p:nvSpPr>
          <p:cNvPr name="TextBox 7" id="7"/>
          <p:cNvSpPr txBox="true"/>
          <p:nvPr/>
        </p:nvSpPr>
        <p:spPr>
          <a:xfrm rot="0">
            <a:off x="7619248" y="4060963"/>
            <a:ext cx="3049503" cy="1455420"/>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Agradecemos ao professor pelo apoio constante e pela ajuda nas diversas dificuldades que surgiram ao longo do desenvolvimento do projeto, que não foram poucas. Sua orientação e expertise foram essenciais para o progresso e sucesso do nosso trabalho.</a:t>
            </a:r>
          </a:p>
        </p:txBody>
      </p:sp>
      <p:sp>
        <p:nvSpPr>
          <p:cNvPr name="TextBox 8" id="8"/>
          <p:cNvSpPr txBox="true"/>
          <p:nvPr/>
        </p:nvSpPr>
        <p:spPr>
          <a:xfrm rot="0">
            <a:off x="6499273" y="1433747"/>
            <a:ext cx="5228497" cy="1828800"/>
          </a:xfrm>
          <a:prstGeom prst="rect">
            <a:avLst/>
          </a:prstGeom>
        </p:spPr>
        <p:txBody>
          <a:bodyPr anchor="t" rtlCol="false" tIns="0" lIns="0" bIns="0" rIns="0">
            <a:spAutoFit/>
          </a:bodyPr>
          <a:lstStyle/>
          <a:p>
            <a:pPr algn="ctr">
              <a:lnSpc>
                <a:spcPts val="6825"/>
              </a:lnSpc>
            </a:pPr>
            <a:r>
              <a:rPr lang="en-US" sz="6500">
                <a:solidFill>
                  <a:srgbClr val="FFFFFF"/>
                </a:solidFill>
                <a:latin typeface="Zuume Rough Bold"/>
                <a:ea typeface="Zuume Rough Bold"/>
                <a:cs typeface="Zuume Rough Bold"/>
                <a:sym typeface="Zuume Rough Bold"/>
              </a:rPr>
              <a:t>QUEREMOS AGRADECER</a:t>
            </a:r>
          </a:p>
        </p:txBody>
      </p:sp>
      <p:sp>
        <p:nvSpPr>
          <p:cNvPr name="AutoShape 9" id="9"/>
          <p:cNvSpPr/>
          <p:nvPr/>
        </p:nvSpPr>
        <p:spPr>
          <a:xfrm flipV="true">
            <a:off x="8350263" y="3095318"/>
            <a:ext cx="1587474" cy="0"/>
          </a:xfrm>
          <a:prstGeom prst="line">
            <a:avLst/>
          </a:prstGeom>
          <a:ln cap="flat" w="19050">
            <a:solidFill>
              <a:srgbClr val="FF5400"/>
            </a:solidFill>
            <a:prstDash val="solid"/>
            <a:headEnd type="none" len="sm" w="sm"/>
            <a:tailEnd type="none" len="sm" w="sm"/>
          </a:ln>
        </p:spPr>
      </p:sp>
      <p:sp>
        <p:nvSpPr>
          <p:cNvPr name="Freeform 10" id="10"/>
          <p:cNvSpPr/>
          <p:nvPr/>
        </p:nvSpPr>
        <p:spPr>
          <a:xfrm flipH="true" flipV="true" rot="-467201">
            <a:off x="10777949" y="6696665"/>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3"/>
            <a:stretch>
              <a:fillRect l="0" t="0" r="0" b="0"/>
            </a:stretch>
          </a:blipFill>
        </p:spPr>
      </p:sp>
      <p:sp>
        <p:nvSpPr>
          <p:cNvPr name="Freeform 11" id="11"/>
          <p:cNvSpPr/>
          <p:nvPr/>
        </p:nvSpPr>
        <p:spPr>
          <a:xfrm flipH="false" flipV="false" rot="0">
            <a:off x="2826933" y="5516383"/>
            <a:ext cx="937279" cy="939236"/>
          </a:xfrm>
          <a:custGeom>
            <a:avLst/>
            <a:gdLst/>
            <a:ahLst/>
            <a:cxnLst/>
            <a:rect r="r" b="b" t="t" l="l"/>
            <a:pathLst>
              <a:path h="939236" w="937279">
                <a:moveTo>
                  <a:pt x="0" y="0"/>
                </a:moveTo>
                <a:lnTo>
                  <a:pt x="937279" y="0"/>
                </a:lnTo>
                <a:lnTo>
                  <a:pt x="937279" y="939236"/>
                </a:lnTo>
                <a:lnTo>
                  <a:pt x="0" y="939236"/>
                </a:lnTo>
                <a:lnTo>
                  <a:pt x="0" y="0"/>
                </a:lnTo>
                <a:close/>
              </a:path>
            </a:pathLst>
          </a:custGeom>
          <a:blipFill>
            <a:blip r:embed="rId4"/>
            <a:stretch>
              <a:fillRect l="0" t="0" r="0" b="0"/>
            </a:stretch>
          </a:blipFill>
        </p:spPr>
      </p:sp>
      <p:sp>
        <p:nvSpPr>
          <p:cNvPr name="Freeform 12" id="12"/>
          <p:cNvSpPr/>
          <p:nvPr/>
        </p:nvSpPr>
        <p:spPr>
          <a:xfrm flipH="false" flipV="false" rot="-5571063">
            <a:off x="12593511" y="4468310"/>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5"/>
            <a:stretch>
              <a:fillRect l="0" t="0" r="0" b="0"/>
            </a:stretch>
          </a:blipFill>
        </p:spPr>
      </p:sp>
      <p:sp>
        <p:nvSpPr>
          <p:cNvPr name="Freeform 13" id="13"/>
          <p:cNvSpPr/>
          <p:nvPr/>
        </p:nvSpPr>
        <p:spPr>
          <a:xfrm flipH="false" flipV="false" rot="0">
            <a:off x="4313465" y="1028700"/>
            <a:ext cx="1897490" cy="1686394"/>
          </a:xfrm>
          <a:custGeom>
            <a:avLst/>
            <a:gdLst/>
            <a:ahLst/>
            <a:cxnLst/>
            <a:rect r="r" b="b" t="t" l="l"/>
            <a:pathLst>
              <a:path h="1686394" w="1897490">
                <a:moveTo>
                  <a:pt x="0" y="0"/>
                </a:moveTo>
                <a:lnTo>
                  <a:pt x="1897489" y="0"/>
                </a:lnTo>
                <a:lnTo>
                  <a:pt x="1897489" y="1686394"/>
                </a:lnTo>
                <a:lnTo>
                  <a:pt x="0" y="1686394"/>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DAGYPKwJEtA</dc:identifier>
  <dcterms:modified xsi:type="dcterms:W3CDTF">2011-08-01T06:04:30Z</dcterms:modified>
  <cp:revision>1</cp:revision>
  <dc:title>MenuMaster-apresentacao</dc:title>
</cp:coreProperties>
</file>